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2A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DFA7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E4B5A5"/>
                </a:solidFill>
                <a:latin typeface="Noto Sans CJK TC"/>
                <a:ea typeface="Noto Sans CJK TC"/>
              </a:rPr>
              <a:t>拾序禮盒 · 企業採購提案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656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C9CFC0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C9CFC0"/>
                </a:solidFill>
                <a:latin typeface="Noto Sans CJK TC"/>
                <a:ea typeface="Noto Sans CJK T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53312"/>
            <a:ext cx="9509760" cy="2103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4300" b="0">
                <a:solidFill>
                  <a:srgbClr val="F6F3EC"/>
                </a:solidFill>
                <a:latin typeface="Noto Serif CJK TC"/>
                <a:ea typeface="Noto Serif CJK TC"/>
              </a:rPr>
              <a:t>把謝意，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4300" b="0">
                <a:solidFill>
                  <a:srgbClr val="F6F3EC"/>
                </a:solidFill>
                <a:latin typeface="Noto Serif CJK TC"/>
                <a:ea typeface="Noto Serif CJK TC"/>
              </a:rPr>
              <a:t>整理成一份好禮。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840480"/>
            <a:ext cx="969264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000" b="0">
                <a:solidFill>
                  <a:srgbClr val="CDD2C4"/>
                </a:solidFill>
                <a:latin typeface="Noto Sans CJK TC"/>
                <a:ea typeface="Noto Sans CJK TC"/>
              </a:rPr>
              <a:t>從送禮對象、份量到預算，把一份心意說清楚。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5148072"/>
            <a:ext cx="822960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CDD2C4"/>
                </a:solidFill>
                <a:latin typeface="Noto Sans CJK TC"/>
                <a:ea typeface="Noto Sans CJK TC"/>
              </a:rPr>
              <a:t>三款示範方案 / 企業贈禮 / 採購資訊整理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0" y="4654296"/>
            <a:ext cx="1828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7300" b="0">
                <a:solidFill>
                  <a:srgbClr val="E4B5A5"/>
                </a:solidFill>
                <a:latin typeface="Georgia"/>
                <a:ea typeface="Georgia"/>
              </a:rPr>
              <a:t>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AD4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AD482E"/>
                </a:solidFill>
                <a:latin typeface="Noto Sans CJK TC"/>
                <a:ea typeface="Noto Sans CJK TC"/>
              </a:rPr>
              <a:t>01 / 先整理問題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D5D8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65685E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65685E"/>
                </a:solidFill>
                <a:latin typeface="Noto Sans CJK TC"/>
                <a:ea typeface="Noto Sans CJK TC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41832"/>
            <a:ext cx="1078992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採購要看的，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不只是一張價目表。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15768"/>
            <a:ext cx="1060704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700" b="0">
                <a:solidFill>
                  <a:srgbClr val="65685E"/>
                </a:solidFill>
                <a:latin typeface="Noto Sans CJK TC"/>
                <a:ea typeface="Noto Sans CJK TC"/>
              </a:rPr>
              <a:t>同一份產品資料，改用採購者的決策順序呈現。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02736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3896" y="3575304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送給誰：個人致意，還是團隊分享？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233672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3896" y="4206240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選哪款：份量、單價與使用情境。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864608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3896" y="4837176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何時需要：數量、到貨日及配送區域。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495544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53896" y="5468112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哪些未知：尚未確認的條件，不寫成承諾。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AD4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AD482E"/>
                </a:solidFill>
                <a:latin typeface="Noto Sans CJK TC"/>
                <a:ea typeface="Noto Sans CJK TC"/>
              </a:rPr>
              <a:t>02 / 使用情境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D5D8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65685E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65685E"/>
                </a:solidFill>
                <a:latin typeface="Noto Sans CJK TC"/>
                <a:ea typeface="Noto Sans CJK TC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41832"/>
            <a:ext cx="1078992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先決定怎麼送，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再決定送哪款。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15768"/>
            <a:ext cx="1060704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700" b="0">
                <a:solidFill>
                  <a:srgbClr val="65685E"/>
                </a:solidFill>
                <a:latin typeface="Noto Sans CJK TC"/>
                <a:ea typeface="Noto Sans CJK TC"/>
              </a:rPr>
              <a:t>以下為提案情境，不代表已服務的真實客戶。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02736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3896" y="3575304"/>
            <a:ext cx="9921240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客戶致意｜希望每位收禮者得到一份完整心意。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443983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3896" y="4416551"/>
            <a:ext cx="9921240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團隊分享｜先估計人數，再選擇合適份量。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285231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3896" y="5257799"/>
            <a:ext cx="9921240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活動贈禮｜先釐清發放方式與現場配送需求。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AD4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AD482E"/>
                </a:solidFill>
                <a:latin typeface="Noto Sans CJK TC"/>
                <a:ea typeface="Noto Sans CJK TC"/>
              </a:rPr>
              <a:t>03 / 方案比較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D5D8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65685E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65685E"/>
                </a:solidFill>
                <a:latin typeface="Noto Sans CJK TC"/>
                <a:ea typeface="Noto Sans CJK TC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60120"/>
            <a:ext cx="1088136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三種份量，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用同一張表看懂。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15768"/>
            <a:ext cx="107899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65685E"/>
                </a:solidFill>
                <a:latin typeface="Noto Sans CJK TC"/>
                <a:ea typeface="Noto Sans CJK TC"/>
              </a:rPr>
              <a:t>下列商品與單價均為示範設定，不能據此訂購。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" y="3520440"/>
            <a:ext cx="3438144" cy="2432304"/>
          </a:xfrm>
          <a:prstGeom prst="rect">
            <a:avLst/>
          </a:prstGeom>
          <a:solidFill>
            <a:srgbClr val="FFFDF8"/>
          </a:solidFill>
          <a:ln>
            <a:solidFill>
              <a:srgbClr val="D9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0976" y="374903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100" b="0">
                <a:solidFill>
                  <a:srgbClr val="262A26"/>
                </a:solidFill>
                <a:latin typeface="Noto Serif CJK TC"/>
                <a:ea typeface="Noto Serif CJK TC"/>
              </a:rPr>
              <a:t>日常款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306824"/>
            <a:ext cx="14173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4700" b="0">
                <a:solidFill>
                  <a:srgbClr val="AD482E"/>
                </a:solidFill>
                <a:latin typeface="Georgia"/>
                <a:ea typeface="Georgia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85416" y="4599432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65685E"/>
                </a:solidFill>
                <a:latin typeface="Noto Sans CJK TC"/>
                <a:ea typeface="Noto Sans CJK TC"/>
              </a:rPr>
              <a:t>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52578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500" b="0">
                <a:solidFill>
                  <a:srgbClr val="262A26"/>
                </a:solidFill>
                <a:latin typeface="Georgia"/>
                <a:ea typeface="Georgia"/>
              </a:rPr>
              <a:t>NT$480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89120" y="3520440"/>
            <a:ext cx="3438144" cy="2432304"/>
          </a:xfrm>
          <a:prstGeom prst="rect">
            <a:avLst/>
          </a:prstGeom>
          <a:solidFill>
            <a:srgbClr val="FFFDF8"/>
          </a:solidFill>
          <a:ln>
            <a:solidFill>
              <a:srgbClr val="D9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6864" y="374903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100" b="0">
                <a:solidFill>
                  <a:srgbClr val="262A26"/>
                </a:solidFill>
                <a:latin typeface="Noto Serif CJK TC"/>
                <a:ea typeface="Noto Serif CJK TC"/>
              </a:rPr>
              <a:t>分享款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8576" y="4306824"/>
            <a:ext cx="14173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4700" b="0">
                <a:solidFill>
                  <a:srgbClr val="AD482E"/>
                </a:solidFill>
                <a:latin typeface="Georgia"/>
                <a:ea typeface="Georgia"/>
              </a:rPr>
              <a:t>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61304" y="4599432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65685E"/>
                </a:solidFill>
                <a:latin typeface="Noto Sans CJK TC"/>
                <a:ea typeface="Noto Sans CJK TC"/>
              </a:rPr>
              <a:t>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6008" y="52578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500" b="0">
                <a:solidFill>
                  <a:srgbClr val="262A26"/>
                </a:solidFill>
                <a:latin typeface="Georgia"/>
                <a:ea typeface="Georgia"/>
              </a:rPr>
              <a:t>NT$680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65007" y="3520440"/>
            <a:ext cx="3438144" cy="2432304"/>
          </a:xfrm>
          <a:prstGeom prst="rect">
            <a:avLst/>
          </a:prstGeom>
          <a:solidFill>
            <a:srgbClr val="FFFDF8"/>
          </a:solidFill>
          <a:ln>
            <a:solidFill>
              <a:srgbClr val="D9DC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2751" y="374903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100" b="0">
                <a:solidFill>
                  <a:srgbClr val="262A26"/>
                </a:solidFill>
                <a:latin typeface="Noto Serif CJK TC"/>
                <a:ea typeface="Noto Serif CJK TC"/>
              </a:rPr>
              <a:t>致意款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4463" y="4306824"/>
            <a:ext cx="14173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4700" b="0">
                <a:solidFill>
                  <a:srgbClr val="AD482E"/>
                </a:solidFill>
                <a:latin typeface="Georgia"/>
                <a:ea typeface="Georgia"/>
              </a:rPr>
              <a:t>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37191" y="4599432"/>
            <a:ext cx="457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65685E"/>
                </a:solidFill>
                <a:latin typeface="Noto Sans CJK TC"/>
                <a:ea typeface="Noto Sans CJK TC"/>
              </a:rPr>
              <a:t>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1895" y="5257800"/>
            <a:ext cx="2834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2500" b="0">
                <a:solidFill>
                  <a:srgbClr val="262A26"/>
                </a:solidFill>
                <a:latin typeface="Georgia"/>
                <a:ea typeface="Georgia"/>
              </a:rPr>
              <a:t>NT$880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AD4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AD482E"/>
                </a:solidFill>
                <a:latin typeface="Noto Sans CJK TC"/>
                <a:ea typeface="Noto Sans CJK TC"/>
              </a:rPr>
              <a:t>04 / 口味與產品資訊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D5D8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65685E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65685E"/>
                </a:solidFill>
                <a:latin typeface="Noto Sans CJK TC"/>
                <a:ea typeface="Noto Sans CJK TC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41832"/>
            <a:ext cx="1078992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口味可以先認識，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重要條件不能靠猜。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15768"/>
            <a:ext cx="1060704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700" b="0">
                <a:solidFill>
                  <a:srgbClr val="65685E"/>
                </a:solidFill>
                <a:latin typeface="Noto Sans CJK TC"/>
                <a:ea typeface="Noto Sans CJK TC"/>
              </a:rPr>
              <a:t>示範口味：原味奶油、可可、伯爵茶。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02736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3896" y="3575304"/>
            <a:ext cx="9921240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實際口味搭配與各款片數分配，需由業者確認。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443983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3896" y="4416551"/>
            <a:ext cx="9921240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成分、過敏原、保存方式與期限，必須依核定產品資料。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285231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3896" y="5257799"/>
            <a:ext cx="9921240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262A26"/>
                </a:solidFill>
                <a:latin typeface="Noto Sans CJK TC"/>
                <a:ea typeface="Noto Sans CJK TC"/>
              </a:rPr>
              <a:t>確認產品資訊後，再製作正式商品說明與採購文件。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AD4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AD482E"/>
                </a:solidFill>
                <a:latin typeface="Noto Sans CJK TC"/>
                <a:ea typeface="Noto Sans CJK TC"/>
              </a:rPr>
              <a:t>05 / 預算示範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D5D8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65685E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65685E"/>
                </a:solidFill>
                <a:latin typeface="Noto Sans CJK TC"/>
                <a:ea typeface="Noto Sans CJK TC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60120"/>
            <a:ext cx="1078992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把品項小計算清楚，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也把未知費用留清楚。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834640"/>
            <a:ext cx="105156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900" b="0">
                <a:solidFill>
                  <a:srgbClr val="65685E"/>
                </a:solidFill>
                <a:latin typeface="Noto Sans CJK TC"/>
                <a:ea typeface="Noto Sans CJK TC"/>
              </a:rPr>
              <a:t>分享款 100 盒 × 示範單價 NT$680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6" y="3694176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300" b="0">
                <a:solidFill>
                  <a:srgbClr val="AD482E"/>
                </a:solidFill>
                <a:latin typeface="Noto Sans CJK TC"/>
                <a:ea typeface="Noto Sans CJK TC"/>
              </a:rPr>
              <a:t>示範品項小計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206240"/>
            <a:ext cx="978408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5900" b="0">
                <a:solidFill>
                  <a:srgbClr val="262A26"/>
                </a:solidFill>
                <a:latin typeface="Georgia"/>
                <a:ea typeface="Georgia"/>
              </a:rPr>
              <a:t>NT$68,000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6" y="5495544"/>
            <a:ext cx="1069848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300" b="0">
                <a:solidFill>
                  <a:srgbClr val="65685E"/>
                </a:solidFill>
                <a:latin typeface="Noto Sans CJK TC"/>
                <a:ea typeface="Noto Sans CJK TC"/>
              </a:rPr>
              <a:t>此為數學試算，不是正式報價。運費、客製費、折扣與稅費處理尚未確認；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300" b="0">
                <a:solidFill>
                  <a:srgbClr val="65685E"/>
                </a:solidFill>
                <a:latin typeface="Noto Sans CJK TC"/>
                <a:ea typeface="Noto Sans CJK TC"/>
              </a:rPr>
              <a:t>品項小計不等於最終應付總額。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AD48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AD482E"/>
                </a:solidFill>
                <a:latin typeface="Noto Sans CJK TC"/>
                <a:ea typeface="Noto Sans CJK TC"/>
              </a:rPr>
              <a:t>06 / 正式報價前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D5D8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65685E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65685E"/>
                </a:solidFill>
                <a:latin typeface="Noto Sans CJK TC"/>
                <a:ea typeface="Noto Sans CJK TC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41832"/>
            <a:ext cx="1078992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確認六件事，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262A26"/>
                </a:solidFill>
                <a:latin typeface="Noto Serif CJK TC"/>
                <a:ea typeface="Noto Serif CJK TC"/>
              </a:rPr>
              <a:t>再把提案變成訂單。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15768"/>
            <a:ext cx="1060704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700" b="0">
                <a:solidFill>
                  <a:srgbClr val="65685E"/>
                </a:solidFill>
                <a:latin typeface="Noto Sans CJK TC"/>
                <a:ea typeface="Noto Sans CJK TC"/>
              </a:rPr>
              <a:t>未取得業者確認前，不承諾交期、折扣或可供數量。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02736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3896" y="3575304"/>
            <a:ext cx="9921240" cy="4206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262A26"/>
                </a:solidFill>
                <a:latin typeface="Noto Sans CJK TC"/>
                <a:ea typeface="Noto Sans CJK TC"/>
              </a:rPr>
              <a:t>產品：口味搭配、成分與過敏原。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023360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3896" y="3995928"/>
            <a:ext cx="9921240" cy="4206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262A26"/>
                </a:solidFill>
                <a:latin typeface="Noto Sans CJK TC"/>
                <a:ea typeface="Noto Sans CJK TC"/>
              </a:rPr>
              <a:t>保存：方式與期限。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443983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3896" y="4416551"/>
            <a:ext cx="9921240" cy="4206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262A26"/>
                </a:solidFill>
                <a:latin typeface="Noto Sans CJK TC"/>
                <a:ea typeface="Noto Sans CJK TC"/>
              </a:rPr>
              <a:t>供應：數量、產能與交期。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64608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53896" y="4837176"/>
            <a:ext cx="9921240" cy="4206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262A26"/>
                </a:solidFill>
                <a:latin typeface="Noto Sans CJK TC"/>
                <a:ea typeface="Noto Sans CJK TC"/>
              </a:rPr>
              <a:t>客製：包裝、卡片與費用。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285231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53896" y="5257799"/>
            <a:ext cx="9921240" cy="4206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262A26"/>
                </a:solidFill>
                <a:latin typeface="Noto Sans CJK TC"/>
                <a:ea typeface="Noto Sans CJK TC"/>
              </a:rPr>
              <a:t>配送：區域、運費與異常處理。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705856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AD482E"/>
                </a:solidFill>
                <a:latin typeface="Georgia"/>
                <a:ea typeface="Georgia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53896" y="5678424"/>
            <a:ext cx="9921240" cy="4206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600" b="0">
                <a:solidFill>
                  <a:srgbClr val="262A26"/>
                </a:solidFill>
                <a:latin typeface="Noto Sans CJK TC"/>
                <a:ea typeface="Noto Sans CJK TC"/>
              </a:rPr>
              <a:t>交易：付款、取消、退換與稅費規則。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2A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75488"/>
            <a:ext cx="429768" cy="41148"/>
          </a:xfrm>
          <a:prstGeom prst="rect">
            <a:avLst/>
          </a:prstGeom>
          <a:solidFill>
            <a:srgbClr val="DFA7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33832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200" b="0">
                <a:solidFill>
                  <a:srgbClr val="E4B5A5"/>
                </a:solidFill>
                <a:latin typeface="Noto Sans CJK TC"/>
                <a:ea typeface="Noto Sans CJK TC"/>
              </a:rPr>
              <a:t>07 / 下一步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6300216"/>
            <a:ext cx="11094415" cy="8229"/>
          </a:xfrm>
          <a:prstGeom prst="rect">
            <a:avLst/>
          </a:prstGeom>
          <a:solidFill>
            <a:srgbClr val="656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1036289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900" b="0">
                <a:solidFill>
                  <a:srgbClr val="C9CFC0"/>
                </a:solidFill>
                <a:latin typeface="Noto Sans CJK TC"/>
                <a:ea typeface="Noto Sans CJK TC"/>
              </a:rPr>
              <a:t>示範專案｜非客戶委託 · 驚鴻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7567" y="6409944"/>
            <a:ext cx="4114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000" b="0">
                <a:solidFill>
                  <a:srgbClr val="C9CFC0"/>
                </a:solidFill>
                <a:latin typeface="Noto Sans CJK TC"/>
                <a:ea typeface="Noto Sans CJK TC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41832"/>
            <a:ext cx="1078992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F6F3EC"/>
                </a:solidFill>
                <a:latin typeface="Noto Serif CJK TC"/>
                <a:ea typeface="Noto Serif CJK TC"/>
              </a:rPr>
              <a:t>一份清楚的需求，</a:t>
            </a:r>
          </a:p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3300" b="0">
                <a:solidFill>
                  <a:srgbClr val="F6F3EC"/>
                </a:solidFill>
                <a:latin typeface="Noto Serif CJK TC"/>
                <a:ea typeface="Noto Serif CJK TC"/>
              </a:rPr>
              <a:t>是好提案的起點。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15768"/>
            <a:ext cx="1060704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700" b="0">
                <a:solidFill>
                  <a:srgbClr val="CDD2C4"/>
                </a:solidFill>
                <a:latin typeface="Noto Sans CJK TC"/>
                <a:ea typeface="Noto Sans CJK TC"/>
              </a:rPr>
              <a:t>請先整理需求，正式業務窗口確認後才能報價與接單。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02736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E4B5A5"/>
                </a:solidFill>
                <a:latin typeface="Georgia"/>
                <a:ea typeface="Georgia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3896" y="3575304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F6F3EC"/>
                </a:solidFill>
                <a:latin typeface="Noto Sans CJK TC"/>
                <a:ea typeface="Noto Sans CJK TC"/>
              </a:rPr>
              <a:t>用途與對象：送給誰、在哪個場合使用？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233672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E4B5A5"/>
                </a:solidFill>
                <a:latin typeface="Georgia"/>
                <a:ea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3896" y="4206240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F6F3EC"/>
                </a:solidFill>
                <a:latin typeface="Noto Sans CJK TC"/>
                <a:ea typeface="Noto Sans CJK TC"/>
              </a:rPr>
              <a:t>品項與數量：偏好的款式、預計盒數？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864608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E4B5A5"/>
                </a:solidFill>
                <a:latin typeface="Georgia"/>
                <a:ea typeface="Georgi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3896" y="4837176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F6F3EC"/>
                </a:solidFill>
                <a:latin typeface="Noto Sans CJK TC"/>
                <a:ea typeface="Noto Sans CJK TC"/>
              </a:rPr>
              <a:t>時間與配送：希望到貨日、配送區域？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495544"/>
            <a:ext cx="594360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500" b="0">
                <a:solidFill>
                  <a:srgbClr val="E4B5A5"/>
                </a:solidFill>
                <a:latin typeface="Georgia"/>
                <a:ea typeface="Georgia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53896" y="5468112"/>
            <a:ext cx="9921240" cy="6309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400"/>
              </a:spcAft>
            </a:pPr>
            <a:r>
              <a:rPr sz="1800" b="0">
                <a:solidFill>
                  <a:srgbClr val="F6F3EC"/>
                </a:solidFill>
                <a:latin typeface="Noto Sans CJK TC"/>
                <a:ea typeface="Noto Sans CJK TC"/>
              </a:rPr>
              <a:t>預算與客製：預算範圍、包裝或卡片需求？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拾序禮盒｜企業採購提案示範</dc:title>
  <dc:subject/>
  <dc:creator>驚鴻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